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rels" ContentType="application/vnd.openxmlformats-package.relationships+xml"/>
  <Default Extension="mp4" ContentType="video/unknown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9" r:id="rId3"/>
    <p:sldId id="289" r:id="rId4"/>
    <p:sldId id="290" r:id="rId5"/>
    <p:sldId id="291" r:id="rId6"/>
    <p:sldId id="292" r:id="rId7"/>
    <p:sldId id="293" r:id="rId8"/>
    <p:sldId id="258" r:id="rId9"/>
    <p:sldId id="283" r:id="rId10"/>
    <p:sldId id="284" r:id="rId11"/>
    <p:sldId id="276" r:id="rId12"/>
    <p:sldId id="299" r:id="rId13"/>
    <p:sldId id="260" r:id="rId14"/>
    <p:sldId id="261" r:id="rId15"/>
    <p:sldId id="294" r:id="rId16"/>
    <p:sldId id="296" r:id="rId17"/>
    <p:sldId id="297" r:id="rId18"/>
    <p:sldId id="298" r:id="rId19"/>
    <p:sldId id="300" r:id="rId20"/>
    <p:sldId id="302" r:id="rId21"/>
    <p:sldId id="279" r:id="rId22"/>
    <p:sldId id="301" r:id="rId23"/>
    <p:sldId id="303" r:id="rId24"/>
    <p:sldId id="304" r:id="rId25"/>
    <p:sldId id="286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50" d="100"/>
          <a:sy n="150" d="100"/>
        </p:scale>
        <p:origin x="-320" y="-220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gif>
</file>

<file path=ppt/media/image13.gif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78001650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425ab16e73_0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425ab16e73_0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1e221e27a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1e221e27a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750b60f9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750b60f9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5ab16e7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5ab16e7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5ab16e7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5ab16e7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5ab16e7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5ab16e7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5ab16e7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5ab16e7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5ab16e7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5ab16e7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5ab16e7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5ab16e7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5ab16e7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5ab16e7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18936dd2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18936dd2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425ab16e73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425ab16e73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5ab16e7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5ab16e7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5ab16e7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5ab16e7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25ab16e7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25ab16e7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36a514cc1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36a514cc1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a514cc1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6a514cc1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a514cc1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6a514cc1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a514cc1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6a514cc1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a514cc1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6a514cc1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a514cc1a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6a514cc1a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40eda3a3bf94f88_1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40eda3a3bf94f88_1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18936dd26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18936dd26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4" r:id="rId5"/>
    <p:sldLayoutId id="2147483655" r:id="rId6"/>
    <p:sldLayoutId id="2147483656" r:id="rId7"/>
    <p:sldLayoutId id="2147483657" r:id="rId8"/>
    <p:sldLayoutId id="2147483658" r:id="rId9"/>
  </p:sldLayoutIdLst>
  <mc:AlternateContent xmlns:mc="http://schemas.openxmlformats.org/markup-compatibility/2006" xmlns:p14="http://schemas.microsoft.com/office/powerpoint/2010/main">
    <mc:Choice Requires="p14">
      <p:transition spd="slow">
        <p:push dir="r"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w3schools.com/html/html_blocks.asp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yfoY53QXEnI" TargetMode="External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hyperlink" Target="https://www.youtube.com/watch?v=yfoY53QXEnI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app.zeplin.io/projects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css_exercises.asp" TargetMode="External"/><Relationship Id="rId4" Type="http://schemas.openxmlformats.org/officeDocument/2006/relationships/hyperlink" Target="https://www.w3schools.com/quiztest/quiztest.asp?qtest=CSS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2.gi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hyperlink" Target="https://www.youtube.com/watch?v=yfoY53QXEnI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www.w3schools.com/css/css_navbar.asp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pen.io" TargetMode="External"/><Relationship Id="rId4" Type="http://schemas.openxmlformats.org/officeDocument/2006/relationships/hyperlink" Target="https://jsbin.com/" TargetMode="External"/><Relationship Id="rId5" Type="http://schemas.openxmlformats.org/officeDocument/2006/relationships/hyperlink" Target="https://jsfiddle.net" TargetMode="External"/><Relationship Id="rId6" Type="http://schemas.openxmlformats.org/officeDocument/2006/relationships/hyperlink" Target="https://validator.w3.org" TargetMode="External"/><Relationship Id="rId7" Type="http://schemas.openxmlformats.org/officeDocument/2006/relationships/hyperlink" Target="https://validator.w3.org/nu/" TargetMode="External"/><Relationship Id="rId8" Type="http://schemas.openxmlformats.org/officeDocument/2006/relationships/hyperlink" Target="https://jigsaw.w3.org/css-validator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325484" y="630133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Lecture </a:t>
            </a:r>
            <a:r>
              <a:rPr lang="en-US" dirty="0" smtClean="0"/>
              <a:t>3</a:t>
            </a:r>
            <a:r>
              <a:rPr lang="en" dirty="0" smtClean="0"/>
              <a:t>: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" dirty="0" smtClean="0"/>
              <a:t>HTML</a:t>
            </a:r>
            <a:r>
              <a:rPr lang="en-US" dirty="0" smtClean="0"/>
              <a:t> + CSS</a:t>
            </a:r>
            <a:endParaRPr dirty="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3435551" y="2078111"/>
            <a:ext cx="3470700" cy="101222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DEEP DIVE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SEMANTIC HTML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CSS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4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HTML: Experiment with Tags</a:t>
            </a:r>
            <a:endParaRPr/>
          </a:p>
        </p:txBody>
      </p:sp>
      <p:sp>
        <p:nvSpPr>
          <p:cNvPr id="317" name="Google Shape;317;p4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5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together start writing some tags and watch what happens in the browser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Headers: h1 - h6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Paragraph: p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Span: span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Anchor: a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Image: img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Unordered Lists: ul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Ordered Lists: ol</a:t>
            </a:r>
            <a:endParaRPr/>
          </a:p>
        </p:txBody>
      </p:sp>
      <p:sp>
        <p:nvSpPr>
          <p:cNvPr id="318" name="Google Shape;318;p41"/>
          <p:cNvSpPr txBox="1">
            <a:spLocks noGrp="1"/>
          </p:cNvSpPr>
          <p:nvPr>
            <p:ph type="body" idx="2"/>
          </p:nvPr>
        </p:nvSpPr>
        <p:spPr>
          <a:xfrm>
            <a:off x="4933225" y="1567550"/>
            <a:ext cx="3403200" cy="320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will notice that some elements render on new lines and other elements render inline. This concept is </a:t>
            </a:r>
            <a:r>
              <a:rPr lang="en" b="1"/>
              <a:t>Inline vs Block Level Elements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Inline Elements: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Do not start on a new line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Only as wide as needed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Block Elements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Start on new line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Full width</a:t>
            </a:r>
            <a:endParaRPr/>
          </a:p>
        </p:txBody>
      </p:sp>
      <p:sp>
        <p:nvSpPr>
          <p:cNvPr id="319" name="Google Shape;319;p41"/>
          <p:cNvSpPr txBox="1"/>
          <p:nvPr/>
        </p:nvSpPr>
        <p:spPr>
          <a:xfrm>
            <a:off x="1209825" y="4290650"/>
            <a:ext cx="3123000" cy="48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Full list of Inline and Block Elements</a:t>
            </a:r>
            <a:endParaRPr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HTML: Document</a:t>
            </a:r>
            <a:endParaRPr/>
          </a:p>
        </p:txBody>
      </p:sp>
      <p:sp>
        <p:nvSpPr>
          <p:cNvPr id="264" name="Google Shape;264;p33"/>
          <p:cNvSpPr txBox="1">
            <a:spLocks noGrp="1"/>
          </p:cNvSpPr>
          <p:nvPr>
            <p:ph type="body" idx="1"/>
          </p:nvPr>
        </p:nvSpPr>
        <p:spPr>
          <a:xfrm>
            <a:off x="383100" y="1553475"/>
            <a:ext cx="3372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HTML documents have a few HTML tags that are required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&lt;!DOCTYPE&gt;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&lt;html&gt;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&lt;head&gt;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&lt;body&gt;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65" name="Google Shape;26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9175" y="2051100"/>
            <a:ext cx="6361600" cy="2756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img_cs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3766" y="378033"/>
            <a:ext cx="2893900" cy="4057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2260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How the </a:t>
            </a:r>
            <a:r>
              <a:rPr lang="en-US" dirty="0" smtClean="0"/>
              <a:t>CSS</a:t>
            </a:r>
            <a:r>
              <a:rPr lang="en" dirty="0" smtClean="0"/>
              <a:t> </a:t>
            </a:r>
            <a:r>
              <a:rPr lang="en" dirty="0"/>
              <a:t>Works</a:t>
            </a:r>
            <a:endParaRPr dirty="0"/>
          </a:p>
        </p:txBody>
      </p:sp>
      <p:sp>
        <p:nvSpPr>
          <p:cNvPr id="160" name="Google Shape;160;p17"/>
          <p:cNvSpPr txBox="1"/>
          <p:nvPr/>
        </p:nvSpPr>
        <p:spPr>
          <a:xfrm>
            <a:off x="4226175" y="4625125"/>
            <a:ext cx="1195800" cy="41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 dirty="0">
                <a:solidFill>
                  <a:schemeClr val="hlink"/>
                </a:solidFill>
                <a:hlinkClick r:id="rId3"/>
              </a:rPr>
              <a:t>VIDEO LINK</a:t>
            </a:r>
            <a:endParaRPr dirty="0"/>
          </a:p>
        </p:txBody>
      </p:sp>
      <p:pic>
        <p:nvPicPr>
          <p:cNvPr id="2" name="Picture 1" descr="Screen Shot 2019-04-04 at 1.49.37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634" y="982132"/>
            <a:ext cx="6661166" cy="3540936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CSS</a:t>
            </a:r>
            <a:r>
              <a:rPr lang="en" dirty="0" smtClean="0"/>
              <a:t>: </a:t>
            </a:r>
            <a:r>
              <a:rPr lang="en" dirty="0"/>
              <a:t>What is it?</a:t>
            </a:r>
            <a:endParaRPr dirty="0"/>
          </a:p>
        </p:txBody>
      </p:sp>
      <p:sp>
        <p:nvSpPr>
          <p:cNvPr id="167" name="Google Shape;167;p18"/>
          <p:cNvSpPr txBox="1">
            <a:spLocks noGrp="1"/>
          </p:cNvSpPr>
          <p:nvPr>
            <p:ph type="body" idx="1"/>
          </p:nvPr>
        </p:nvSpPr>
        <p:spPr>
          <a:xfrm>
            <a:off x="1297500" y="921417"/>
            <a:ext cx="4510633" cy="67031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indent="0">
              <a:buNone/>
            </a:pPr>
            <a:r>
              <a:rPr lang="en-US" dirty="0" smtClean="0"/>
              <a:t>CSS stands for Cascading Style Sheets. </a:t>
            </a:r>
          </a:p>
          <a:p>
            <a:pPr marL="146050" indent="0">
              <a:buNone/>
            </a:pPr>
            <a:r>
              <a:rPr lang="en-US" dirty="0" smtClean="0"/>
              <a:t>CSS describes how HTML elements are to be displayed.</a:t>
            </a:r>
            <a:endParaRPr dirty="0"/>
          </a:p>
        </p:txBody>
      </p:sp>
      <p:pic>
        <p:nvPicPr>
          <p:cNvPr id="2" name="Picture 1" descr="Screen Shot 2019-04-04 at 1.54.4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66" y="1724470"/>
            <a:ext cx="8331200" cy="240195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creen Shot 2019-04-04 at 1.58.0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6933" y="1044363"/>
            <a:ext cx="7763933" cy="3493770"/>
          </a:xfrm>
          <a:prstGeom prst="rect">
            <a:avLst/>
          </a:prstGeom>
        </p:spPr>
      </p:pic>
      <p:sp>
        <p:nvSpPr>
          <p:cNvPr id="9" name="Google Shape;166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CSS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3760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66;p18"/>
          <p:cNvSpPr txBox="1">
            <a:spLocks noGrp="1"/>
          </p:cNvSpPr>
          <p:nvPr>
            <p:ph type="title"/>
          </p:nvPr>
        </p:nvSpPr>
        <p:spPr>
          <a:xfrm>
            <a:off x="493167" y="1909284"/>
            <a:ext cx="2647966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CSS:</a:t>
            </a:r>
            <a:br>
              <a:rPr lang="en-US" dirty="0" smtClean="0"/>
            </a:br>
            <a:r>
              <a:rPr lang="en-US" dirty="0" smtClean="0"/>
              <a:t>External</a:t>
            </a:r>
            <a:br>
              <a:rPr lang="en-US" dirty="0" smtClean="0"/>
            </a:br>
            <a:r>
              <a:rPr lang="en-US" dirty="0" err="1" smtClean="0"/>
              <a:t>stylesheet</a:t>
            </a:r>
            <a:r>
              <a:rPr lang="en-US" dirty="0" smtClean="0"/>
              <a:t>:</a:t>
            </a:r>
            <a:br>
              <a:rPr lang="en-US" dirty="0" smtClean="0"/>
            </a:br>
            <a:r>
              <a:rPr lang="en-US" sz="2000" dirty="0" err="1" smtClean="0"/>
              <a:t>css</a:t>
            </a:r>
            <a:r>
              <a:rPr lang="en-US" sz="2000" dirty="0" smtClean="0"/>
              <a:t>  /</a:t>
            </a:r>
            <a:r>
              <a:rPr lang="en-US" sz="2000" dirty="0" err="1" smtClean="0"/>
              <a:t>stylesheet.css</a:t>
            </a:r>
            <a:r>
              <a:rPr lang="en-US" sz="2000" dirty="0" smtClean="0"/>
              <a:t> </a:t>
            </a:r>
            <a:endParaRPr sz="2000" dirty="0"/>
          </a:p>
        </p:txBody>
      </p:sp>
      <p:pic>
        <p:nvPicPr>
          <p:cNvPr id="2" name="Picture 1" descr="Screen Shot 2019-04-04 at 2.03.1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9058" y="0"/>
            <a:ext cx="543327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45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66;p18"/>
          <p:cNvSpPr txBox="1">
            <a:spLocks noGrp="1"/>
          </p:cNvSpPr>
          <p:nvPr>
            <p:ph type="title"/>
          </p:nvPr>
        </p:nvSpPr>
        <p:spPr>
          <a:xfrm>
            <a:off x="493167" y="1909284"/>
            <a:ext cx="2647966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CSS:</a:t>
            </a:r>
            <a:br>
              <a:rPr lang="en-US" dirty="0" smtClean="0"/>
            </a:br>
            <a:r>
              <a:rPr lang="en-US" dirty="0" smtClean="0"/>
              <a:t>Inline</a:t>
            </a:r>
            <a:br>
              <a:rPr lang="en-US" dirty="0" smtClean="0"/>
            </a:br>
            <a:r>
              <a:rPr lang="en-US" dirty="0" smtClean="0"/>
              <a:t>Styles</a:t>
            </a:r>
            <a:br>
              <a:rPr lang="en-US" dirty="0" smtClean="0"/>
            </a:br>
            <a:endParaRPr sz="2000" dirty="0"/>
          </a:p>
        </p:txBody>
      </p:sp>
      <p:pic>
        <p:nvPicPr>
          <p:cNvPr id="3" name="Picture 2" descr="Screen Shot 2019-04-04 at 2.04.45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7333" y="397933"/>
            <a:ext cx="6502400" cy="41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89166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66;p18"/>
          <p:cNvSpPr txBox="1">
            <a:spLocks noGrp="1"/>
          </p:cNvSpPr>
          <p:nvPr>
            <p:ph type="title"/>
          </p:nvPr>
        </p:nvSpPr>
        <p:spPr>
          <a:xfrm>
            <a:off x="1351480" y="275217"/>
            <a:ext cx="6522517" cy="596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CSS: Cascading Order</a:t>
            </a:r>
            <a:br>
              <a:rPr lang="en-US" dirty="0" smtClean="0"/>
            </a:br>
            <a:endParaRPr sz="2000" dirty="0"/>
          </a:p>
        </p:txBody>
      </p:sp>
      <p:sp>
        <p:nvSpPr>
          <p:cNvPr id="4" name="Google Shape;166;p18"/>
          <p:cNvSpPr txBox="1">
            <a:spLocks/>
          </p:cNvSpPr>
          <p:nvPr/>
        </p:nvSpPr>
        <p:spPr>
          <a:xfrm>
            <a:off x="233880" y="1540931"/>
            <a:ext cx="3974053" cy="2844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1400" dirty="0" smtClean="0"/>
              <a:t>If different styles are specified</a:t>
            </a:r>
          </a:p>
          <a:p>
            <a:r>
              <a:rPr lang="en-US" sz="1400" dirty="0" smtClean="0"/>
              <a:t>for HTML elements, the styles will cascade into new styles with the following priority:</a:t>
            </a:r>
          </a:p>
          <a:p>
            <a:endParaRPr lang="en-US" sz="1400" dirty="0"/>
          </a:p>
          <a:p>
            <a:r>
              <a:rPr lang="en-US" sz="1400" dirty="0" smtClean="0"/>
              <a:t>Priority 1: Inline Styles</a:t>
            </a:r>
          </a:p>
          <a:p>
            <a:r>
              <a:rPr lang="en-US" sz="1400" dirty="0" smtClean="0"/>
              <a:t>Priority 2: External and internal style sheets</a:t>
            </a:r>
          </a:p>
          <a:p>
            <a:r>
              <a:rPr lang="en-US" sz="1400" dirty="0" smtClean="0"/>
              <a:t>Priority 3: Browser default</a:t>
            </a:r>
          </a:p>
          <a:p>
            <a:endParaRPr lang="en-US" sz="1400" dirty="0"/>
          </a:p>
          <a:p>
            <a:r>
              <a:rPr lang="en-US" sz="1400" dirty="0" smtClean="0"/>
              <a:t>If different styles are defined on the same priority level, the last one has the highest priority.</a:t>
            </a:r>
          </a:p>
          <a:p>
            <a:endParaRPr lang="en-US" sz="1400" dirty="0"/>
          </a:p>
          <a:p>
            <a:r>
              <a:rPr lang="en-US" sz="1800" dirty="0" smtClean="0"/>
              <a:t/>
            </a:r>
            <a:br>
              <a:rPr lang="en-US" sz="1800" dirty="0" smtClean="0"/>
            </a:br>
            <a:endParaRPr lang="en-US" sz="1800" dirty="0"/>
          </a:p>
        </p:txBody>
      </p:sp>
      <p:pic>
        <p:nvPicPr>
          <p:cNvPr id="2" name="Picture 1" descr="Screen Shot 2019-04-04 at 2.13.5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7867" y="1049865"/>
            <a:ext cx="4969187" cy="3577167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356270" y="4324117"/>
            <a:ext cx="3639864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https://www.w3schools.com/</a:t>
            </a:r>
            <a:r>
              <a:rPr lang="en-US" sz="1200" dirty="0" err="1">
                <a:solidFill>
                  <a:schemeClr val="bg1"/>
                </a:solidFill>
              </a:rPr>
              <a:t>whatis</a:t>
            </a:r>
            <a:r>
              <a:rPr lang="en-US" sz="1200" dirty="0">
                <a:solidFill>
                  <a:schemeClr val="bg1"/>
                </a:solidFill>
              </a:rPr>
              <a:t>/</a:t>
            </a:r>
            <a:r>
              <a:rPr lang="en-US" sz="1200" dirty="0" err="1">
                <a:solidFill>
                  <a:schemeClr val="bg1"/>
                </a:solidFill>
              </a:rPr>
              <a:t>whatis_css.asp</a:t>
            </a:r>
            <a:endParaRPr lang="en-US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59898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66;p18"/>
          <p:cNvSpPr txBox="1">
            <a:spLocks noGrp="1"/>
          </p:cNvSpPr>
          <p:nvPr>
            <p:ph type="title"/>
          </p:nvPr>
        </p:nvSpPr>
        <p:spPr>
          <a:xfrm>
            <a:off x="1351480" y="275217"/>
            <a:ext cx="6522517" cy="596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CSS: Full Reference Guide</a:t>
            </a:r>
            <a:br>
              <a:rPr lang="en-US" dirty="0" smtClean="0"/>
            </a:br>
            <a:endParaRPr sz="2000" dirty="0"/>
          </a:p>
        </p:txBody>
      </p:sp>
      <p:sp>
        <p:nvSpPr>
          <p:cNvPr id="3" name="Rectangle 2"/>
          <p:cNvSpPr/>
          <p:nvPr/>
        </p:nvSpPr>
        <p:spPr>
          <a:xfrm>
            <a:off x="1429468" y="742088"/>
            <a:ext cx="3846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https://www.w3schools.com/</a:t>
            </a:r>
            <a:r>
              <a:rPr lang="en-US" dirty="0" err="1">
                <a:solidFill>
                  <a:schemeClr val="bg1"/>
                </a:solidFill>
              </a:rPr>
              <a:t>cssref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default.asp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 descr="Screen Shot 2019-04-04 at 2.18.5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167" y="1151466"/>
            <a:ext cx="4267244" cy="371263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379511" y="718177"/>
            <a:ext cx="11623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  <a:hlinkClick r:id="rId4"/>
              </a:rPr>
              <a:t>CSS VIDEO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82420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WIREFRAMES: Responsive Layouts</a:t>
            </a:r>
            <a:endParaRPr dirty="0"/>
          </a:p>
        </p:txBody>
      </p:sp>
      <p:sp>
        <p:nvSpPr>
          <p:cNvPr id="154" name="Google Shape;154;p16"/>
          <p:cNvSpPr txBox="1">
            <a:spLocks noGrp="1"/>
          </p:cNvSpPr>
          <p:nvPr>
            <p:ph type="body" idx="1"/>
          </p:nvPr>
        </p:nvSpPr>
        <p:spPr>
          <a:xfrm>
            <a:off x="1297500" y="838196"/>
            <a:ext cx="6559567" cy="5672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indent="0">
              <a:buNone/>
            </a:pPr>
            <a:r>
              <a:rPr lang="en-US" dirty="0" smtClean="0"/>
              <a:t>ABSTRACT PLUGIN to view </a:t>
            </a:r>
            <a:r>
              <a:rPr lang="en-US" dirty="0" err="1" smtClean="0"/>
              <a:t>css</a:t>
            </a:r>
            <a:endParaRPr lang="en-US" dirty="0" smtClean="0"/>
          </a:p>
          <a:p>
            <a:pPr marL="146050" indent="0">
              <a:buNone/>
            </a:pPr>
            <a:r>
              <a:rPr lang="en-US" dirty="0" smtClean="0">
                <a:hlinkClick r:id="rId3"/>
              </a:rPr>
              <a:t>ZEPLIN to view </a:t>
            </a:r>
            <a:r>
              <a:rPr lang="en-US" dirty="0" err="1" smtClean="0">
                <a:hlinkClick r:id="rId3"/>
              </a:rPr>
              <a:t>css</a:t>
            </a:r>
            <a:endParaRPr lang="en-US" dirty="0"/>
          </a:p>
          <a:p>
            <a:pPr marL="146050" lvl="0" indent="0">
              <a:buNone/>
            </a:pPr>
            <a:endParaRPr lang="en-US" dirty="0" smtClean="0"/>
          </a:p>
          <a:p>
            <a:pPr marL="146050" lvl="0" indent="0">
              <a:buNone/>
            </a:pPr>
            <a:endParaRPr lang="en-US" dirty="0" smtClean="0"/>
          </a:p>
          <a:p>
            <a:pPr marL="146050" lvl="0" indent="0">
              <a:buNone/>
            </a:pPr>
            <a:endParaRPr lang="en-US" dirty="0" smtClean="0"/>
          </a:p>
          <a:p>
            <a:pPr marL="146050" lvl="0" indent="0"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66;p18"/>
          <p:cNvSpPr txBox="1">
            <a:spLocks noGrp="1"/>
          </p:cNvSpPr>
          <p:nvPr>
            <p:ph type="title"/>
          </p:nvPr>
        </p:nvSpPr>
        <p:spPr>
          <a:xfrm>
            <a:off x="1351480" y="275217"/>
            <a:ext cx="6522517" cy="596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CSS </a:t>
            </a:r>
            <a:r>
              <a:rPr lang="en-US" dirty="0" err="1" smtClean="0"/>
              <a:t>Exercices</a:t>
            </a:r>
            <a:r>
              <a:rPr lang="en-US" dirty="0" smtClean="0"/>
              <a:t> and Examples</a:t>
            </a:r>
            <a:br>
              <a:rPr lang="en-US" dirty="0" smtClean="0"/>
            </a:br>
            <a:endParaRPr sz="2000" dirty="0"/>
          </a:p>
        </p:txBody>
      </p:sp>
      <p:sp>
        <p:nvSpPr>
          <p:cNvPr id="2" name="Rectangle 1"/>
          <p:cNvSpPr/>
          <p:nvPr/>
        </p:nvSpPr>
        <p:spPr>
          <a:xfrm>
            <a:off x="1494026" y="1144258"/>
            <a:ext cx="2999314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hlinkClick r:id="rId3"/>
              </a:rPr>
              <a:t>Let's test our CSS chops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57867" y="1810607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hlinkClick r:id="rId4"/>
              </a:rPr>
              <a:t>Let's take a CSS quiz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79732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5" name="Google Shape;28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05125" y="475308"/>
            <a:ext cx="7261275" cy="424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66;p18"/>
          <p:cNvSpPr txBox="1">
            <a:spLocks noGrp="1"/>
          </p:cNvSpPr>
          <p:nvPr>
            <p:ph type="title"/>
          </p:nvPr>
        </p:nvSpPr>
        <p:spPr>
          <a:xfrm>
            <a:off x="1351480" y="275217"/>
            <a:ext cx="6522517" cy="596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CSS: Full Reference Guide</a:t>
            </a:r>
            <a:br>
              <a:rPr lang="en-US" dirty="0" smtClean="0"/>
            </a:br>
            <a:endParaRPr sz="2000" dirty="0"/>
          </a:p>
        </p:txBody>
      </p:sp>
      <p:sp>
        <p:nvSpPr>
          <p:cNvPr id="3" name="Rectangle 2"/>
          <p:cNvSpPr/>
          <p:nvPr/>
        </p:nvSpPr>
        <p:spPr>
          <a:xfrm>
            <a:off x="1429468" y="742088"/>
            <a:ext cx="384666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https://www.w3schools.com/</a:t>
            </a:r>
            <a:r>
              <a:rPr lang="en-US" dirty="0" err="1">
                <a:solidFill>
                  <a:schemeClr val="bg1"/>
                </a:solidFill>
              </a:rPr>
              <a:t>cssref</a:t>
            </a:r>
            <a:r>
              <a:rPr lang="en-US" dirty="0">
                <a:solidFill>
                  <a:schemeClr val="bg1"/>
                </a:solidFill>
              </a:rPr>
              <a:t>/</a:t>
            </a:r>
            <a:r>
              <a:rPr lang="en-US" dirty="0" err="1">
                <a:solidFill>
                  <a:schemeClr val="bg1"/>
                </a:solidFill>
              </a:rPr>
              <a:t>default.asp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 descr="Screen Shot 2019-04-04 at 2.18.50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5167" y="1151466"/>
            <a:ext cx="4267244" cy="3712633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379511" y="718177"/>
            <a:ext cx="116238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  <a:hlinkClick r:id="rId4"/>
              </a:rPr>
              <a:t>CSS VIDEO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56806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66;p18"/>
          <p:cNvSpPr txBox="1">
            <a:spLocks noGrp="1"/>
          </p:cNvSpPr>
          <p:nvPr>
            <p:ph type="title"/>
          </p:nvPr>
        </p:nvSpPr>
        <p:spPr>
          <a:xfrm>
            <a:off x="1351480" y="275217"/>
            <a:ext cx="6522517" cy="596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CSS: OVERVIEW</a:t>
            </a:r>
            <a:br>
              <a:rPr lang="en-US" dirty="0" smtClean="0"/>
            </a:br>
            <a:endParaRPr sz="2000" dirty="0"/>
          </a:p>
        </p:txBody>
      </p:sp>
      <p:sp>
        <p:nvSpPr>
          <p:cNvPr id="2" name="TextBox 1"/>
          <p:cNvSpPr txBox="1"/>
          <p:nvPr/>
        </p:nvSpPr>
        <p:spPr>
          <a:xfrm>
            <a:off x="1507066" y="1219200"/>
            <a:ext cx="363537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Backgrounds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Borders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Margins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Padding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Height / Width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Box Model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Outline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Text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Fonts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Icons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Links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Lists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Tables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Display</a:t>
            </a:r>
          </a:p>
          <a:p>
            <a:pPr marL="285750" indent="-285750">
              <a:buFont typeface="Courier New"/>
              <a:buChar char="o"/>
            </a:pPr>
            <a:r>
              <a:rPr lang="en-US" dirty="0" smtClean="0">
                <a:solidFill>
                  <a:schemeClr val="bg1"/>
                </a:solidFill>
              </a:rPr>
              <a:t>CSS Navigation Bar</a:t>
            </a:r>
          </a:p>
        </p:txBody>
      </p:sp>
    </p:spTree>
    <p:extLst>
      <p:ext uri="{BB962C8B-B14F-4D97-AF65-F5344CB8AC3E}">
        <p14:creationId xmlns:p14="http://schemas.microsoft.com/office/powerpoint/2010/main" val="709423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66;p18"/>
          <p:cNvSpPr txBox="1">
            <a:spLocks noGrp="1"/>
          </p:cNvSpPr>
          <p:nvPr>
            <p:ph type="title"/>
          </p:nvPr>
        </p:nvSpPr>
        <p:spPr>
          <a:xfrm>
            <a:off x="1351480" y="412774"/>
            <a:ext cx="6522517" cy="59684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hlinkClick r:id="rId3"/>
              </a:rPr>
              <a:t>CSS: Navigation Bar</a:t>
            </a:r>
            <a:br>
              <a:rPr lang="en-US" dirty="0" smtClean="0">
                <a:hlinkClick r:id="rId3"/>
              </a:rPr>
            </a:br>
            <a:endParaRPr sz="2000" dirty="0"/>
          </a:p>
        </p:txBody>
      </p:sp>
    </p:spTree>
    <p:extLst>
      <p:ext uri="{BB962C8B-B14F-4D97-AF65-F5344CB8AC3E}">
        <p14:creationId xmlns:p14="http://schemas.microsoft.com/office/powerpoint/2010/main" val="4931264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HTML: Week </a:t>
            </a:r>
            <a:r>
              <a:rPr lang="en-US" dirty="0" smtClean="0"/>
              <a:t>3</a:t>
            </a:r>
            <a:r>
              <a:rPr lang="en" dirty="0" smtClean="0"/>
              <a:t> </a:t>
            </a:r>
            <a:r>
              <a:rPr lang="en" dirty="0"/>
              <a:t>Homework</a:t>
            </a:r>
            <a:endParaRPr dirty="0"/>
          </a:p>
        </p:txBody>
      </p:sp>
      <p:sp>
        <p:nvSpPr>
          <p:cNvPr id="331" name="Google Shape;331;p43"/>
          <p:cNvSpPr txBox="1">
            <a:spLocks noGrp="1"/>
          </p:cNvSpPr>
          <p:nvPr>
            <p:ph type="body" idx="1"/>
          </p:nvPr>
        </p:nvSpPr>
        <p:spPr>
          <a:xfrm>
            <a:off x="601133" y="1447300"/>
            <a:ext cx="4267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200" dirty="0"/>
              <a:t>Homework</a:t>
            </a:r>
            <a:endParaRPr sz="12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 dirty="0"/>
              <a:t>Read: Ch </a:t>
            </a:r>
            <a:r>
              <a:rPr lang="en-US" sz="1200" dirty="0" smtClean="0"/>
              <a:t>7,8,9</a:t>
            </a:r>
            <a:endParaRPr sz="12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 dirty="0"/>
              <a:t>Wireframes</a:t>
            </a:r>
            <a:endParaRPr sz="1200" dirty="0"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200" dirty="0"/>
              <a:t>Media</a:t>
            </a:r>
            <a:endParaRPr sz="1200" dirty="0"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200" dirty="0"/>
              <a:t>Merch</a:t>
            </a:r>
            <a:endParaRPr sz="1200" dirty="0"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200" dirty="0"/>
              <a:t>Tour </a:t>
            </a:r>
            <a:r>
              <a:rPr lang="en" sz="1200" dirty="0" smtClean="0"/>
              <a:t>Dates</a:t>
            </a:r>
            <a:endParaRPr lang="en-US" sz="1200" dirty="0" smtClean="0"/>
          </a:p>
          <a:p>
            <a:pPr marL="1073150" lvl="2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2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sz="1200" dirty="0"/>
              <a:t>Practice Coding</a:t>
            </a:r>
            <a:endParaRPr sz="1200" dirty="0"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200" dirty="0"/>
              <a:t>Make an index.html file</a:t>
            </a:r>
            <a:endParaRPr sz="1200" dirty="0"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200" dirty="0"/>
              <a:t>Practice tags </a:t>
            </a:r>
            <a:endParaRPr sz="1200" dirty="0"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200" dirty="0"/>
              <a:t>Use attributes on your tags</a:t>
            </a:r>
            <a:endParaRPr sz="1200" dirty="0"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200" dirty="0"/>
              <a:t>Lists, Paragraphs, Headers</a:t>
            </a:r>
            <a:endParaRPr sz="1200" dirty="0"/>
          </a:p>
          <a:p>
            <a:pPr marL="1371600" lvl="2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■"/>
            </a:pPr>
            <a:r>
              <a:rPr lang="en" sz="1200" dirty="0"/>
              <a:t>Test out Atom Plugins and Themes</a:t>
            </a:r>
            <a:endParaRPr sz="1200" dirty="0"/>
          </a:p>
        </p:txBody>
      </p:sp>
      <p:pic>
        <p:nvPicPr>
          <p:cNvPr id="332" name="Google Shape;33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66292" y="1460250"/>
            <a:ext cx="3458833" cy="23836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1" y="152512"/>
            <a:ext cx="7507832" cy="9889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 smtClean="0"/>
              <a:t>HTML</a:t>
            </a:r>
            <a:r>
              <a:rPr lang="en-US" dirty="0" smtClean="0"/>
              <a:t> &amp; CSS</a:t>
            </a:r>
            <a:r>
              <a:rPr lang="en" dirty="0" smtClean="0"/>
              <a:t>:</a:t>
            </a:r>
            <a:r>
              <a:rPr lang="en-US" dirty="0" smtClean="0"/>
              <a:t> Design and </a:t>
            </a:r>
            <a:r>
              <a:rPr lang="en-US" dirty="0"/>
              <a:t>build websites</a:t>
            </a:r>
            <a:r>
              <a:rPr lang="en-US" sz="1800" dirty="0"/>
              <a:t/>
            </a:r>
            <a:br>
              <a:rPr lang="en-US" sz="1800" dirty="0"/>
            </a:br>
            <a:r>
              <a:rPr lang="en-US" sz="1400" dirty="0"/>
              <a:t>CH 2 – TEXT: http://www.htmlandcssbook.com/code-samples/chapter-02</a:t>
            </a:r>
            <a:br>
              <a:rPr lang="en-US" sz="1400" dirty="0"/>
            </a:br>
            <a:endParaRPr sz="1400" dirty="0"/>
          </a:p>
        </p:txBody>
      </p:sp>
      <p:sp>
        <p:nvSpPr>
          <p:cNvPr id="5" name="Google Shape;141;p14"/>
          <p:cNvSpPr txBox="1">
            <a:spLocks/>
          </p:cNvSpPr>
          <p:nvPr/>
        </p:nvSpPr>
        <p:spPr>
          <a:xfrm>
            <a:off x="1297501" y="955208"/>
            <a:ext cx="8610501" cy="3715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" sz="1200" dirty="0" smtClean="0">
                <a:solidFill>
                  <a:schemeClr val="tx1">
                    <a:lumMod val="25000"/>
                    <a:lumOff val="75000"/>
                  </a:schemeClr>
                </a:solidFill>
              </a:rPr>
              <a:t>&lt;!DOCTYPE html&gt;</a:t>
            </a:r>
          </a:p>
          <a:p>
            <a:pPr marL="146050" indent="0">
              <a:buNone/>
            </a:pPr>
            <a:r>
              <a:rPr lang="en" sz="1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</a:t>
            </a:r>
            <a:r>
              <a:rPr lang="en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html</a:t>
            </a:r>
            <a:r>
              <a:rPr lang="en" sz="1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&gt;</a:t>
            </a:r>
          </a:p>
          <a:p>
            <a:pPr marL="146050" indent="0">
              <a:buNone/>
            </a:pPr>
            <a:r>
              <a:rPr lang="en" sz="1200" dirty="0" smtClean="0"/>
              <a:t> </a:t>
            </a:r>
            <a:r>
              <a:rPr lang="en" sz="1200" dirty="0" smtClean="0">
                <a:solidFill>
                  <a:srgbClr val="CCFFCC"/>
                </a:solidFill>
              </a:rPr>
              <a:t> &lt;</a:t>
            </a:r>
            <a:r>
              <a:rPr lang="en" sz="1200" dirty="0">
                <a:solidFill>
                  <a:srgbClr val="CCFFCC"/>
                </a:solidFill>
              </a:rPr>
              <a:t>head&gt;</a:t>
            </a:r>
          </a:p>
          <a:p>
            <a:pPr marL="146050" indent="0">
              <a:buNone/>
            </a:pPr>
            <a:r>
              <a:rPr lang="en" sz="1200" dirty="0" smtClean="0"/>
              <a:t>     </a:t>
            </a:r>
            <a:r>
              <a:rPr lang="en" sz="12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&lt;</a:t>
            </a:r>
            <a:r>
              <a:rPr lang="en" sz="1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title&gt;</a:t>
            </a:r>
            <a:r>
              <a:rPr lang="en" sz="1200" dirty="0"/>
              <a:t>View the Source of This </a:t>
            </a:r>
            <a:r>
              <a:rPr lang="en" sz="1200" dirty="0" smtClean="0"/>
              <a:t>Page</a:t>
            </a:r>
            <a:r>
              <a:rPr lang="en" sz="12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&lt;title</a:t>
            </a:r>
            <a:r>
              <a:rPr lang="en" sz="12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&gt;</a:t>
            </a:r>
            <a:endParaRPr lang="en-US" sz="1200" dirty="0" smtClean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146050" indent="0">
              <a:buNone/>
            </a:pPr>
            <a:r>
              <a:rPr lang="en" sz="1200" dirty="0" smtClean="0"/>
              <a:t> </a:t>
            </a:r>
            <a:r>
              <a:rPr lang="en" sz="1200" dirty="0" smtClean="0">
                <a:solidFill>
                  <a:srgbClr val="CCFFCC"/>
                </a:solidFill>
              </a:rPr>
              <a:t>&lt;</a:t>
            </a:r>
            <a:r>
              <a:rPr lang="en-US" sz="1200" dirty="0" smtClean="0">
                <a:solidFill>
                  <a:srgbClr val="CCFFCC"/>
                </a:solidFill>
              </a:rPr>
              <a:t>/</a:t>
            </a:r>
            <a:r>
              <a:rPr lang="en" sz="1200" dirty="0" smtClean="0">
                <a:solidFill>
                  <a:srgbClr val="CCFFCC"/>
                </a:solidFill>
              </a:rPr>
              <a:t>head&gt;</a:t>
            </a:r>
          </a:p>
          <a:p>
            <a:pPr marL="146050" indent="0">
              <a:buNone/>
            </a:pPr>
            <a:r>
              <a:rPr lang="en" sz="1200" dirty="0" smtClean="0"/>
              <a:t>   </a:t>
            </a: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&lt;body&gt;</a:t>
            </a:r>
          </a:p>
          <a:p>
            <a:pPr marL="146050" indent="0">
              <a:buNone/>
            </a:pP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	&lt;h1&gt;This is a &lt;i&gt;</a:t>
            </a:r>
            <a:r>
              <a:rPr lang="en" sz="1200" i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main</a:t>
            </a: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&lt;/i&gt; heading.&lt;/h1&gt;</a:t>
            </a:r>
          </a:p>
          <a:p>
            <a:pPr marL="146050" indent="0">
              <a:buNone/>
            </a:pP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	&lt;h2&gt;This is a level 2 heading&lt;/h2&gt;</a:t>
            </a:r>
          </a:p>
          <a:p>
            <a:pPr marL="146050" indent="0">
              <a:buNone/>
            </a:pP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	&lt;hr/&gt; (I am a horizontal rule.) -----------------------------------------------</a:t>
            </a:r>
          </a:p>
          <a:p>
            <a:pPr marL="146050" indent="0">
              <a:buNone/>
            </a:pPr>
            <a:r>
              <a:rPr lang="en" sz="1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	</a:t>
            </a: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&lt;h3&gt;This is a level 3 heading&lt;/h3&gt;</a:t>
            </a:r>
          </a:p>
          <a:p>
            <a:pPr marL="146050" indent="0">
              <a:buNone/>
            </a:pPr>
            <a:r>
              <a:rPr lang="en" sz="1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	</a:t>
            </a: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&lt;p&gt;This is a  &lt;b&gt;</a:t>
            </a:r>
            <a:r>
              <a:rPr lang="en" sz="1200" b="1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BOLD</a:t>
            </a: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&lt;/b&gt; paragraph&lt;/p&gt;</a:t>
            </a:r>
          </a:p>
          <a:p>
            <a:pPr marL="146050" indent="0">
              <a:buNone/>
            </a:pPr>
            <a:endParaRPr lang="en" sz="1200" dirty="0" smtClean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146050" indent="0">
              <a:buNone/>
            </a:pPr>
            <a:r>
              <a:rPr lang="en" sz="1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	</a:t>
            </a: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&lt;</a:t>
            </a:r>
            <a:r>
              <a:rPr lang="en" sz="1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blockquote cite="http://en.wikipedia.org/wiki/Winnie-the-Pooh"&gt;</a:t>
            </a:r>
          </a:p>
          <a:p>
            <a:pPr marL="146050" indent="0">
              <a:buNone/>
            </a:pPr>
            <a:r>
              <a:rPr lang="en" sz="1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	</a:t>
            </a: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&lt;</a:t>
            </a:r>
            <a:r>
              <a:rPr lang="en" sz="1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p&gt;Did you ever stop to think, and forget to start again?&lt;/p&gt;</a:t>
            </a:r>
          </a:p>
          <a:p>
            <a:pPr marL="146050" indent="0">
              <a:buNone/>
            </a:pPr>
            <a:r>
              <a:rPr lang="en" sz="1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	</a:t>
            </a: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&lt;</a:t>
            </a:r>
            <a:r>
              <a:rPr lang="en" sz="1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/blockquote</a:t>
            </a: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&gt;</a:t>
            </a:r>
          </a:p>
          <a:p>
            <a:pPr marL="146050" indent="0">
              <a:buNone/>
            </a:pPr>
            <a:endParaRPr lang="en" sz="1200" dirty="0">
              <a:solidFill>
                <a:schemeClr val="accent6">
                  <a:lumMod val="20000"/>
                  <a:lumOff val="80000"/>
                </a:schemeClr>
              </a:solidFill>
            </a:endParaRPr>
          </a:p>
          <a:p>
            <a:pPr marL="146050" indent="0">
              <a:buNone/>
            </a:pP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&lt;</a:t>
            </a:r>
            <a:r>
              <a:rPr lang="en" sz="1200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p&gt;As A.A. Milne said, &lt;q&gt;Some people talk to animals. Not many listen though. That's the problem.&lt;/q&gt;&lt;/p&gt;</a:t>
            </a:r>
          </a:p>
          <a:p>
            <a:pPr marL="146050" indent="0">
              <a:buNone/>
            </a:pPr>
            <a:r>
              <a:rPr lang="en-US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   </a:t>
            </a: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&lt;</a:t>
            </a:r>
            <a:r>
              <a:rPr lang="en-US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/</a:t>
            </a:r>
            <a:r>
              <a:rPr lang="en" sz="12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body&gt;</a:t>
            </a:r>
          </a:p>
          <a:p>
            <a:pPr marL="146050" indent="0">
              <a:buNone/>
            </a:pPr>
            <a:r>
              <a:rPr lang="en" sz="1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</a:t>
            </a:r>
            <a:r>
              <a:rPr lang="en" sz="1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html&gt;</a:t>
            </a:r>
          </a:p>
        </p:txBody>
      </p:sp>
    </p:spTree>
    <p:extLst>
      <p:ext uri="{BB962C8B-B14F-4D97-AF65-F5344CB8AC3E}">
        <p14:creationId xmlns:p14="http://schemas.microsoft.com/office/powerpoint/2010/main" val="2696609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75265" y="411627"/>
            <a:ext cx="7479268" cy="105669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 smtClean="0"/>
              <a:t>HTML</a:t>
            </a:r>
            <a:r>
              <a:rPr lang="en-US" dirty="0" smtClean="0"/>
              <a:t> &amp; CSS</a:t>
            </a:r>
            <a:r>
              <a:rPr lang="en" dirty="0" smtClean="0"/>
              <a:t>:</a:t>
            </a:r>
            <a:r>
              <a:rPr lang="en-US" dirty="0" smtClean="0"/>
              <a:t> Design and </a:t>
            </a:r>
            <a:r>
              <a:rPr lang="en-US" dirty="0"/>
              <a:t>build websites</a:t>
            </a:r>
            <a:br>
              <a:rPr lang="en-US" dirty="0"/>
            </a:br>
            <a:r>
              <a:rPr lang="en-US" sz="1600" dirty="0"/>
              <a:t>CH 3 – LISTS: http://www.htmlandcssbook.com/code-samples/chapter-03</a:t>
            </a:r>
            <a:r>
              <a:rPr lang="en-US" dirty="0"/>
              <a:t/>
            </a:r>
            <a:br>
              <a:rPr lang="en-US" dirty="0"/>
            </a:br>
            <a:endParaRPr dirty="0"/>
          </a:p>
        </p:txBody>
      </p:sp>
      <p:sp>
        <p:nvSpPr>
          <p:cNvPr id="5" name="Google Shape;141;p14"/>
          <p:cNvSpPr txBox="1">
            <a:spLocks/>
          </p:cNvSpPr>
          <p:nvPr/>
        </p:nvSpPr>
        <p:spPr>
          <a:xfrm>
            <a:off x="448834" y="1651302"/>
            <a:ext cx="4444900" cy="31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146050" indent="0">
              <a:buNone/>
            </a:pPr>
            <a:r>
              <a:rPr lang="en" sz="1100" dirty="0" smtClean="0">
                <a:solidFill>
                  <a:schemeClr val="tx1">
                    <a:lumMod val="25000"/>
                    <a:lumOff val="75000"/>
                  </a:schemeClr>
                </a:solidFill>
              </a:rPr>
              <a:t>&lt;!DOCTYPE html&gt;</a:t>
            </a:r>
          </a:p>
          <a:p>
            <a:pPr marL="146050" indent="0">
              <a:buNone/>
            </a:pPr>
            <a:r>
              <a:rPr lang="en" sz="11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&lt;html&gt;</a:t>
            </a:r>
          </a:p>
          <a:p>
            <a:pPr marL="146050" indent="0">
              <a:buNone/>
            </a:pPr>
            <a:r>
              <a:rPr lang="en" sz="1100" dirty="0" smtClean="0"/>
              <a:t> </a:t>
            </a:r>
            <a:r>
              <a:rPr lang="en" sz="1100" dirty="0" smtClean="0">
                <a:solidFill>
                  <a:srgbClr val="CCFFCC"/>
                </a:solidFill>
              </a:rPr>
              <a:t> &lt;head&gt;</a:t>
            </a:r>
          </a:p>
          <a:p>
            <a:pPr marL="146050" indent="0">
              <a:buNone/>
            </a:pPr>
            <a:r>
              <a:rPr lang="en" sz="1100" dirty="0" smtClean="0"/>
              <a:t>     </a:t>
            </a:r>
            <a:r>
              <a:rPr lang="en" sz="11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&lt;title&gt;</a:t>
            </a:r>
            <a:r>
              <a:rPr lang="en" sz="1100" dirty="0" smtClean="0"/>
              <a:t>View the Source of This Page</a:t>
            </a:r>
            <a:r>
              <a:rPr lang="en" sz="1100" dirty="0" smtClean="0">
                <a:solidFill>
                  <a:schemeClr val="accent2">
                    <a:lumMod val="20000"/>
                    <a:lumOff val="80000"/>
                  </a:schemeClr>
                </a:solidFill>
              </a:rPr>
              <a:t>&lt;title&gt;</a:t>
            </a:r>
            <a:endParaRPr lang="en-US" sz="1100" dirty="0" smtClean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pPr marL="146050" indent="0">
              <a:buNone/>
            </a:pPr>
            <a:r>
              <a:rPr lang="en" sz="1100" dirty="0" smtClean="0"/>
              <a:t> </a:t>
            </a:r>
            <a:r>
              <a:rPr lang="en" sz="1100" dirty="0" smtClean="0">
                <a:solidFill>
                  <a:srgbClr val="CCFFCC"/>
                </a:solidFill>
              </a:rPr>
              <a:t>&lt;</a:t>
            </a:r>
            <a:r>
              <a:rPr lang="en-US" sz="1100" dirty="0" smtClean="0">
                <a:solidFill>
                  <a:srgbClr val="CCFFCC"/>
                </a:solidFill>
              </a:rPr>
              <a:t>/</a:t>
            </a:r>
            <a:r>
              <a:rPr lang="en" sz="1100" dirty="0" smtClean="0">
                <a:solidFill>
                  <a:srgbClr val="CCFFCC"/>
                </a:solidFill>
              </a:rPr>
              <a:t>head&gt;</a:t>
            </a:r>
            <a:endParaRPr lang="en-US" sz="1100" dirty="0" smtClean="0">
              <a:solidFill>
                <a:srgbClr val="CCFFCC"/>
              </a:solidFill>
            </a:endParaRPr>
          </a:p>
          <a:p>
            <a:pPr marL="146050" indent="0">
              <a:buNone/>
            </a:pPr>
            <a:r>
              <a:rPr lang="en" sz="11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&lt;body&gt;</a:t>
            </a:r>
          </a:p>
          <a:p>
            <a:pPr marL="146050" indent="0">
              <a:buNone/>
            </a:pPr>
            <a:r>
              <a:rPr lang="en" sz="11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         </a:t>
            </a:r>
            <a:r>
              <a:rPr lang="en" sz="1100" dirty="0" smtClean="0">
                <a:solidFill>
                  <a:srgbClr val="FFFF00"/>
                </a:solidFill>
              </a:rPr>
              <a:t>  </a:t>
            </a:r>
            <a:r>
              <a:rPr lang="en-US" sz="1100" dirty="0" smtClean="0">
                <a:solidFill>
                  <a:srgbClr val="FFFF00"/>
                </a:solidFill>
              </a:rPr>
              <a:t>&lt;</a:t>
            </a:r>
            <a:r>
              <a:rPr lang="en-US" sz="1100" dirty="0" err="1" smtClean="0">
                <a:solidFill>
                  <a:srgbClr val="FFFF00"/>
                </a:solidFill>
              </a:rPr>
              <a:t>ol</a:t>
            </a:r>
            <a:r>
              <a:rPr lang="en-US" sz="1100" dirty="0" smtClean="0">
                <a:solidFill>
                  <a:srgbClr val="FFFF00"/>
                </a:solidFill>
              </a:rPr>
              <a:t>&gt;</a:t>
            </a:r>
          </a:p>
          <a:p>
            <a:pPr marL="146050" indent="0">
              <a:buNone/>
            </a:pPr>
            <a:r>
              <a:rPr lang="en-US" sz="1100" dirty="0" smtClean="0">
                <a:solidFill>
                  <a:schemeClr val="bg1"/>
                </a:solidFill>
              </a:rPr>
              <a:t>	&lt;li&gt;Chop potatoes into quarters&lt;/li&gt;</a:t>
            </a:r>
          </a:p>
          <a:p>
            <a:pPr marL="146050" indent="0">
              <a:buNone/>
            </a:pPr>
            <a:r>
              <a:rPr lang="en-US" sz="1100" dirty="0" smtClean="0">
                <a:solidFill>
                  <a:schemeClr val="bg1"/>
                </a:solidFill>
              </a:rPr>
              <a:t>	&lt;li&gt;Simmer in salted water for 15-20 minutes until tender&lt;/li&gt;</a:t>
            </a:r>
          </a:p>
          <a:p>
            <a:pPr marL="146050" indent="0">
              <a:buNone/>
            </a:pPr>
            <a:r>
              <a:rPr lang="en-US" sz="1100" dirty="0" smtClean="0">
                <a:solidFill>
                  <a:schemeClr val="bg1"/>
                </a:solidFill>
              </a:rPr>
              <a:t>	&lt;li&gt;Heat milk, butter and nutmeg&lt;/li&gt;</a:t>
            </a:r>
          </a:p>
          <a:p>
            <a:pPr marL="146050" indent="0">
              <a:buNone/>
            </a:pPr>
            <a:r>
              <a:rPr lang="en-US" sz="1100" dirty="0" smtClean="0">
                <a:solidFill>
                  <a:schemeClr val="bg1"/>
                </a:solidFill>
              </a:rPr>
              <a:t>	&lt;li&gt;Drain potatoes and mash&lt;/li&gt;</a:t>
            </a:r>
          </a:p>
          <a:p>
            <a:pPr marL="146050" indent="0">
              <a:buNone/>
            </a:pPr>
            <a:r>
              <a:rPr lang="en-US" sz="1100" dirty="0" smtClean="0">
                <a:solidFill>
                  <a:schemeClr val="bg1"/>
                </a:solidFill>
              </a:rPr>
              <a:t>	&lt;li&gt;Mix in the milk mixture&lt;/li&gt;</a:t>
            </a:r>
          </a:p>
          <a:p>
            <a:pPr marL="146050" indent="0">
              <a:buNone/>
            </a:pPr>
            <a:r>
              <a:rPr lang="en-US" sz="1100" dirty="0" smtClean="0">
                <a:solidFill>
                  <a:schemeClr val="bg1"/>
                </a:solidFill>
              </a:rPr>
              <a:t>          </a:t>
            </a:r>
            <a:r>
              <a:rPr lang="en-US" sz="1100" dirty="0" smtClean="0">
                <a:solidFill>
                  <a:srgbClr val="FFFF00"/>
                </a:solidFill>
              </a:rPr>
              <a:t> &lt;/</a:t>
            </a:r>
            <a:r>
              <a:rPr lang="en-US" sz="1100" dirty="0" err="1" smtClean="0">
                <a:solidFill>
                  <a:srgbClr val="FFFF00"/>
                </a:solidFill>
              </a:rPr>
              <a:t>ol</a:t>
            </a:r>
            <a:r>
              <a:rPr lang="en-US" sz="1100" dirty="0" smtClean="0">
                <a:solidFill>
                  <a:srgbClr val="FFFF00"/>
                </a:solidFill>
              </a:rPr>
              <a:t>&gt;</a:t>
            </a:r>
            <a:r>
              <a:rPr lang="en" sz="11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	</a:t>
            </a:r>
            <a:r>
              <a:rPr lang="en-US" sz="11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  </a:t>
            </a:r>
          </a:p>
          <a:p>
            <a:pPr marL="146050" indent="0">
              <a:buNone/>
            </a:pPr>
            <a:r>
              <a:rPr lang="en" sz="11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&lt;</a:t>
            </a:r>
            <a:r>
              <a:rPr lang="en-US" sz="11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/</a:t>
            </a:r>
            <a:r>
              <a:rPr lang="en" sz="1100" dirty="0" smtClean="0">
                <a:solidFill>
                  <a:schemeClr val="accent6">
                    <a:lumMod val="20000"/>
                    <a:lumOff val="80000"/>
                  </a:schemeClr>
                </a:solidFill>
              </a:rPr>
              <a:t>body&gt;</a:t>
            </a:r>
          </a:p>
          <a:p>
            <a:pPr marL="146050" indent="0">
              <a:buNone/>
            </a:pPr>
            <a:r>
              <a:rPr lang="en" sz="11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&lt;html&gt;</a:t>
            </a:r>
            <a:endParaRPr lang="en" sz="11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435599" y="1407418"/>
            <a:ext cx="2912534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 smtClean="0">
                <a:solidFill>
                  <a:srgbClr val="FF6600"/>
                </a:solidFill>
              </a:rPr>
              <a:t>&lt;</a:t>
            </a:r>
            <a:r>
              <a:rPr lang="en-US" sz="1200" dirty="0">
                <a:solidFill>
                  <a:srgbClr val="FF6600"/>
                </a:solidFill>
              </a:rPr>
              <a:t>ul&gt;</a:t>
            </a:r>
          </a:p>
          <a:p>
            <a:r>
              <a:rPr lang="en-US" sz="1200" dirty="0">
                <a:solidFill>
                  <a:schemeClr val="bg1"/>
                </a:solidFill>
              </a:rPr>
              <a:t> </a:t>
            </a:r>
            <a:r>
              <a:rPr lang="en-US" sz="1200" dirty="0" smtClean="0">
                <a:solidFill>
                  <a:schemeClr val="bg1"/>
                </a:solidFill>
              </a:rPr>
              <a:t>    &lt;</a:t>
            </a:r>
            <a:r>
              <a:rPr lang="en-US" sz="1200" dirty="0">
                <a:solidFill>
                  <a:schemeClr val="bg1"/>
                </a:solidFill>
              </a:rPr>
              <a:t>li&gt;1kg King Edward potatoes&lt;/li&gt;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     &lt;</a:t>
            </a:r>
            <a:r>
              <a:rPr lang="en-US" sz="1200" dirty="0">
                <a:solidFill>
                  <a:schemeClr val="bg1"/>
                </a:solidFill>
              </a:rPr>
              <a:t>li&gt;100ml milk&lt;/li&gt;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     &lt;</a:t>
            </a:r>
            <a:r>
              <a:rPr lang="en-US" sz="1200" dirty="0">
                <a:solidFill>
                  <a:schemeClr val="bg1"/>
                </a:solidFill>
              </a:rPr>
              <a:t>li&gt;50g salted butter&lt;/li&gt;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     &lt;</a:t>
            </a:r>
            <a:r>
              <a:rPr lang="en-US" sz="1200" dirty="0">
                <a:solidFill>
                  <a:schemeClr val="bg1"/>
                </a:solidFill>
              </a:rPr>
              <a:t>li&gt;Freshly grated nutmeg&lt;/li&gt;</a:t>
            </a:r>
          </a:p>
          <a:p>
            <a:r>
              <a:rPr lang="en-US" sz="1200" dirty="0" smtClean="0">
                <a:solidFill>
                  <a:schemeClr val="bg1"/>
                </a:solidFill>
              </a:rPr>
              <a:t>     &lt;</a:t>
            </a:r>
            <a:r>
              <a:rPr lang="en-US" sz="1200" dirty="0">
                <a:solidFill>
                  <a:schemeClr val="bg1"/>
                </a:solidFill>
              </a:rPr>
              <a:t>li&gt;Salt and pepper to taste&lt;/li&gt;</a:t>
            </a:r>
          </a:p>
          <a:p>
            <a:r>
              <a:rPr lang="en-US" sz="1200" dirty="0" smtClean="0">
                <a:solidFill>
                  <a:srgbClr val="FF6600"/>
                </a:solidFill>
              </a:rPr>
              <a:t>&lt;</a:t>
            </a:r>
            <a:r>
              <a:rPr lang="en-US" sz="1200" dirty="0">
                <a:solidFill>
                  <a:srgbClr val="FF6600"/>
                </a:solidFill>
              </a:rPr>
              <a:t>/ul&gt;</a:t>
            </a:r>
          </a:p>
        </p:txBody>
      </p:sp>
      <p:sp>
        <p:nvSpPr>
          <p:cNvPr id="4" name="Rectangle 3"/>
          <p:cNvSpPr/>
          <p:nvPr/>
        </p:nvSpPr>
        <p:spPr>
          <a:xfrm>
            <a:off x="5593582" y="2902418"/>
            <a:ext cx="2114565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mr-IN" sz="1100" dirty="0" smtClean="0">
                <a:solidFill>
                  <a:srgbClr val="CCFFCC"/>
                </a:solidFill>
              </a:rPr>
              <a:t>&lt;</a:t>
            </a:r>
            <a:r>
              <a:rPr lang="mr-IN" sz="1100" dirty="0">
                <a:solidFill>
                  <a:srgbClr val="CCFFCC"/>
                </a:solidFill>
              </a:rPr>
              <a:t>ul&gt;</a:t>
            </a:r>
          </a:p>
          <a:p>
            <a:r>
              <a:rPr lang="en-US" sz="1100" dirty="0" smtClean="0">
                <a:solidFill>
                  <a:schemeClr val="bg1"/>
                </a:solidFill>
              </a:rPr>
              <a:t>     </a:t>
            </a:r>
            <a:r>
              <a:rPr lang="mr-IN" sz="1100" dirty="0" smtClean="0">
                <a:solidFill>
                  <a:schemeClr val="bg1"/>
                </a:solidFill>
              </a:rPr>
              <a:t>&lt;</a:t>
            </a:r>
            <a:r>
              <a:rPr lang="mr-IN" sz="1100" dirty="0">
                <a:solidFill>
                  <a:schemeClr val="bg1"/>
                </a:solidFill>
              </a:rPr>
              <a:t>li&gt;Mousses&lt;/li&gt;</a:t>
            </a:r>
          </a:p>
          <a:p>
            <a:r>
              <a:rPr lang="en-US" sz="1100" dirty="0" smtClean="0">
                <a:solidFill>
                  <a:schemeClr val="bg1"/>
                </a:solidFill>
              </a:rPr>
              <a:t>     </a:t>
            </a:r>
            <a:r>
              <a:rPr lang="mr-IN" sz="1100" dirty="0" smtClean="0">
                <a:solidFill>
                  <a:schemeClr val="bg1"/>
                </a:solidFill>
              </a:rPr>
              <a:t>&lt;</a:t>
            </a:r>
            <a:r>
              <a:rPr lang="mr-IN" sz="1100" dirty="0">
                <a:solidFill>
                  <a:schemeClr val="bg1"/>
                </a:solidFill>
              </a:rPr>
              <a:t>li&gt;Pastries</a:t>
            </a:r>
          </a:p>
          <a:p>
            <a:r>
              <a:rPr lang="en-US" sz="1100" dirty="0" smtClean="0">
                <a:solidFill>
                  <a:schemeClr val="bg1"/>
                </a:solidFill>
              </a:rPr>
              <a:t>         </a:t>
            </a:r>
            <a:r>
              <a:rPr lang="mr-IN" sz="11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</a:t>
            </a:r>
            <a:r>
              <a:rPr lang="mr-IN" sz="11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ul&gt;</a:t>
            </a:r>
          </a:p>
          <a:p>
            <a:pPr lvl="1"/>
            <a:r>
              <a:rPr lang="en-US" sz="1100" dirty="0" smtClean="0">
                <a:solidFill>
                  <a:schemeClr val="bg1"/>
                </a:solidFill>
              </a:rPr>
              <a:t>               </a:t>
            </a:r>
            <a:r>
              <a:rPr lang="mr-IN" sz="1100" dirty="0" smtClean="0">
                <a:solidFill>
                  <a:schemeClr val="bg1"/>
                </a:solidFill>
              </a:rPr>
              <a:t>&lt;li&gt;Croissant&lt;/li&gt;</a:t>
            </a:r>
          </a:p>
          <a:p>
            <a:pPr lvl="1"/>
            <a:r>
              <a:rPr lang="en-US" sz="1100" dirty="0" smtClean="0">
                <a:solidFill>
                  <a:schemeClr val="bg1"/>
                </a:solidFill>
              </a:rPr>
              <a:t>               </a:t>
            </a:r>
            <a:r>
              <a:rPr lang="mr-IN" sz="1100" dirty="0" smtClean="0">
                <a:solidFill>
                  <a:schemeClr val="bg1"/>
                </a:solidFill>
              </a:rPr>
              <a:t>&lt;li&gt;Mille-feuille&lt;/li&gt;</a:t>
            </a:r>
          </a:p>
          <a:p>
            <a:pPr lvl="1"/>
            <a:r>
              <a:rPr lang="en-US" sz="1100" dirty="0" smtClean="0">
                <a:solidFill>
                  <a:schemeClr val="bg1"/>
                </a:solidFill>
              </a:rPr>
              <a:t>              </a:t>
            </a:r>
            <a:r>
              <a:rPr lang="mr-IN" sz="1100" dirty="0" smtClean="0">
                <a:solidFill>
                  <a:schemeClr val="bg1"/>
                </a:solidFill>
              </a:rPr>
              <a:t>&lt;li&gt;Palmier&lt;/li&gt;</a:t>
            </a:r>
          </a:p>
          <a:p>
            <a:pPr lvl="1"/>
            <a:r>
              <a:rPr lang="en-US" sz="1100" dirty="0" smtClean="0">
                <a:solidFill>
                  <a:schemeClr val="bg1"/>
                </a:solidFill>
              </a:rPr>
              <a:t>              </a:t>
            </a:r>
            <a:r>
              <a:rPr lang="mr-IN" sz="1100" dirty="0" smtClean="0">
                <a:solidFill>
                  <a:schemeClr val="bg1"/>
                </a:solidFill>
              </a:rPr>
              <a:t>&lt;li&gt;</a:t>
            </a:r>
            <a:r>
              <a:rPr lang="mr-IN" sz="1200" dirty="0" smtClean="0">
                <a:solidFill>
                  <a:schemeClr val="bg1"/>
                </a:solidFill>
              </a:rPr>
              <a:t>Profiterole</a:t>
            </a:r>
            <a:r>
              <a:rPr lang="mr-IN" sz="1100" dirty="0" smtClean="0">
                <a:solidFill>
                  <a:schemeClr val="bg1"/>
                </a:solidFill>
              </a:rPr>
              <a:t>&lt;/li&gt;</a:t>
            </a:r>
          </a:p>
          <a:p>
            <a:r>
              <a:rPr lang="en-US" sz="1100" dirty="0" smtClean="0">
                <a:solidFill>
                  <a:schemeClr val="bg1"/>
                </a:solidFill>
              </a:rPr>
              <a:t>         </a:t>
            </a:r>
            <a:r>
              <a:rPr lang="mr-IN" sz="11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&lt;</a:t>
            </a:r>
            <a:r>
              <a:rPr lang="en-US" sz="11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/</a:t>
            </a:r>
            <a:r>
              <a:rPr lang="mr-IN" sz="1100" dirty="0" smtClean="0">
                <a:solidFill>
                  <a:schemeClr val="accent1">
                    <a:lumMod val="40000"/>
                    <a:lumOff val="60000"/>
                  </a:schemeClr>
                </a:solidFill>
              </a:rPr>
              <a:t>ul</a:t>
            </a:r>
            <a:r>
              <a:rPr lang="mr-IN" sz="1100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&gt;</a:t>
            </a:r>
          </a:p>
          <a:p>
            <a:r>
              <a:rPr lang="mr-IN" sz="1100" dirty="0" smtClean="0">
                <a:solidFill>
                  <a:schemeClr val="bg1"/>
                </a:solidFill>
              </a:rPr>
              <a:t>&lt;</a:t>
            </a:r>
            <a:r>
              <a:rPr lang="mr-IN" sz="1100" dirty="0">
                <a:solidFill>
                  <a:schemeClr val="bg1"/>
                </a:solidFill>
              </a:rPr>
              <a:t>/li</a:t>
            </a:r>
            <a:r>
              <a:rPr lang="mr-IN" sz="1100" dirty="0" smtClean="0">
                <a:solidFill>
                  <a:schemeClr val="bg1"/>
                </a:solidFill>
              </a:rPr>
              <a:t>&gt;</a:t>
            </a:r>
            <a:endParaRPr lang="en-US" sz="1100" dirty="0" smtClean="0">
              <a:solidFill>
                <a:schemeClr val="bg1"/>
              </a:solidFill>
            </a:endParaRPr>
          </a:p>
          <a:p>
            <a:r>
              <a:rPr lang="mr-IN" sz="1100" dirty="0" smtClean="0">
                <a:solidFill>
                  <a:schemeClr val="bg1"/>
                </a:solidFill>
              </a:rPr>
              <a:t>&lt;</a:t>
            </a:r>
            <a:r>
              <a:rPr lang="mr-IN" sz="1100" dirty="0">
                <a:solidFill>
                  <a:schemeClr val="bg1"/>
                </a:solidFill>
              </a:rPr>
              <a:t>li&gt;Tarts&lt;/li&gt;</a:t>
            </a:r>
          </a:p>
          <a:p>
            <a:r>
              <a:rPr lang="mr-IN" sz="1100" dirty="0" smtClean="0">
                <a:solidFill>
                  <a:srgbClr val="CCFFCC"/>
                </a:solidFill>
              </a:rPr>
              <a:t>&lt;</a:t>
            </a:r>
            <a:r>
              <a:rPr lang="mr-IN" sz="1100" dirty="0">
                <a:solidFill>
                  <a:srgbClr val="CCFFCC"/>
                </a:solidFill>
              </a:rPr>
              <a:t>/ul&gt;</a:t>
            </a:r>
            <a:endParaRPr lang="en-US" sz="1100" dirty="0">
              <a:solidFill>
                <a:srgbClr val="CCFF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0051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162504"/>
            <a:ext cx="7109899" cy="5322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HTML</a:t>
            </a:r>
            <a:r>
              <a:rPr lang="en-US" dirty="0" smtClean="0"/>
              <a:t> &amp; CSS</a:t>
            </a:r>
            <a:r>
              <a:rPr lang="en" dirty="0" smtClean="0"/>
              <a:t>:</a:t>
            </a:r>
            <a:r>
              <a:rPr lang="en-US" dirty="0" smtClean="0"/>
              <a:t> Online Code Editors  &amp; Validators</a:t>
            </a:r>
            <a:endParaRPr dirty="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170495" y="758214"/>
            <a:ext cx="6339432" cy="40847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sz="1600" dirty="0" smtClean="0"/>
              <a:t>ONLINE CODE EDITORS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-US" sz="1600" dirty="0" smtClean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600" dirty="0" smtClean="0">
                <a:solidFill>
                  <a:srgbClr val="CCFFCC"/>
                </a:solidFill>
              </a:rPr>
              <a:t>CodePen (</a:t>
            </a:r>
            <a:r>
              <a:rPr lang="en-US" sz="1600" dirty="0" smtClean="0">
                <a:solidFill>
                  <a:srgbClr val="CCFFCC"/>
                </a:solidFill>
                <a:hlinkClick r:id="rId3"/>
              </a:rPr>
              <a:t>https://codepen.io</a:t>
            </a:r>
            <a:r>
              <a:rPr lang="en-US" sz="1600" dirty="0" smtClean="0">
                <a:solidFill>
                  <a:srgbClr val="CCFFCC"/>
                </a:solidFill>
              </a:rPr>
              <a:t>)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sz="1600" dirty="0" smtClean="0">
              <a:solidFill>
                <a:srgbClr val="CCFFCC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600" dirty="0" smtClean="0">
                <a:solidFill>
                  <a:srgbClr val="CCFFCC"/>
                </a:solidFill>
              </a:rPr>
              <a:t>JS Bin (</a:t>
            </a:r>
            <a:r>
              <a:rPr lang="en-US" sz="1600" dirty="0" smtClean="0">
                <a:solidFill>
                  <a:srgbClr val="CCFFCC"/>
                </a:solidFill>
                <a:hlinkClick r:id="rId4"/>
              </a:rPr>
              <a:t>https://jsbin.com/</a:t>
            </a:r>
            <a:r>
              <a:rPr lang="en-US" sz="1600" dirty="0" smtClean="0">
                <a:solidFill>
                  <a:srgbClr val="CCFFCC"/>
                </a:solidFill>
              </a:rPr>
              <a:t>)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-US" sz="1600" dirty="0">
              <a:solidFill>
                <a:srgbClr val="CCFFCC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600" dirty="0" err="1" smtClean="0">
                <a:solidFill>
                  <a:srgbClr val="CCFFCC"/>
                </a:solidFill>
              </a:rPr>
              <a:t>JSfiddle</a:t>
            </a:r>
            <a:r>
              <a:rPr lang="en-US" sz="1600" dirty="0" smtClean="0">
                <a:solidFill>
                  <a:srgbClr val="CCFFCC"/>
                </a:solidFill>
              </a:rPr>
              <a:t> (</a:t>
            </a:r>
            <a:r>
              <a:rPr lang="en-US" sz="1600" dirty="0" smtClean="0">
                <a:solidFill>
                  <a:srgbClr val="CCFFCC"/>
                </a:solidFill>
                <a:hlinkClick r:id="rId5"/>
              </a:rPr>
              <a:t>https://jsfiddle.net</a:t>
            </a:r>
            <a:r>
              <a:rPr lang="en-US" sz="1600" dirty="0" smtClean="0">
                <a:solidFill>
                  <a:srgbClr val="CCFFCC"/>
                </a:solidFill>
              </a:rPr>
              <a:t>)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-US" sz="1600" dirty="0">
              <a:solidFill>
                <a:srgbClr val="CCFFCC"/>
              </a:solidFill>
            </a:endParaRPr>
          </a:p>
          <a:p>
            <a:pPr marL="146050" indent="0">
              <a:buNone/>
            </a:pPr>
            <a:r>
              <a:rPr lang="en-US" sz="1600" dirty="0"/>
              <a:t>W3C Validators check markup validity</a:t>
            </a:r>
          </a:p>
          <a:p>
            <a:pPr marL="146050" indent="0">
              <a:buNone/>
            </a:pPr>
            <a:endParaRPr lang="en-US" sz="1600" dirty="0"/>
          </a:p>
          <a:p>
            <a:r>
              <a:rPr lang="en-US" sz="1600" dirty="0">
                <a:solidFill>
                  <a:srgbClr val="CCFFCC"/>
                </a:solidFill>
              </a:rPr>
              <a:t>W3C HTML Validator (</a:t>
            </a:r>
            <a:r>
              <a:rPr lang="en-US" sz="1600" dirty="0">
                <a:solidFill>
                  <a:srgbClr val="CCFFCC"/>
                </a:solidFill>
                <a:hlinkClick r:id="rId6"/>
              </a:rPr>
              <a:t>https://validator.w3.org</a:t>
            </a:r>
            <a:r>
              <a:rPr lang="en-US" sz="1600" dirty="0">
                <a:solidFill>
                  <a:srgbClr val="CCFFCC"/>
                </a:solidFill>
              </a:rPr>
              <a:t>)</a:t>
            </a:r>
          </a:p>
          <a:p>
            <a:r>
              <a:rPr lang="en-US" sz="1600" dirty="0">
                <a:solidFill>
                  <a:srgbClr val="CCFFCC"/>
                </a:solidFill>
              </a:rPr>
              <a:t>W3C HTML5 Validator (</a:t>
            </a:r>
            <a:r>
              <a:rPr lang="en-US" sz="1600" dirty="0">
                <a:solidFill>
                  <a:srgbClr val="CCFFCC"/>
                </a:solidFill>
                <a:hlinkClick r:id="rId7"/>
              </a:rPr>
              <a:t>https://validator.w3.org/nu/</a:t>
            </a:r>
            <a:r>
              <a:rPr lang="en-US" sz="1600" dirty="0">
                <a:solidFill>
                  <a:srgbClr val="CCFFCC"/>
                </a:solidFill>
              </a:rPr>
              <a:t>)</a:t>
            </a:r>
          </a:p>
          <a:p>
            <a:r>
              <a:rPr lang="en-US" sz="1600" dirty="0">
                <a:solidFill>
                  <a:srgbClr val="CCFFCC"/>
                </a:solidFill>
              </a:rPr>
              <a:t>W3C CSS Validator (</a:t>
            </a:r>
            <a:r>
              <a:rPr lang="en-US" sz="1600" dirty="0">
                <a:solidFill>
                  <a:srgbClr val="CCFFCC"/>
                </a:solidFill>
                <a:hlinkClick r:id="rId8"/>
              </a:rPr>
              <a:t>https://jigsaw.w3.org/css-validator/</a:t>
            </a:r>
            <a:r>
              <a:rPr lang="en-US" sz="1600" dirty="0">
                <a:solidFill>
                  <a:srgbClr val="CCFFCC"/>
                </a:solidFill>
              </a:rPr>
              <a:t>)</a:t>
            </a:r>
          </a:p>
          <a:p>
            <a:endParaRPr lang="en-US" sz="1600" dirty="0">
              <a:solidFill>
                <a:srgbClr val="CCFFCC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-US" sz="1600" dirty="0" smtClean="0">
              <a:solidFill>
                <a:srgbClr val="CCFFCC"/>
              </a:solidFill>
            </a:endParaRP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sz="1600" dirty="0" smtClean="0">
              <a:solidFill>
                <a:srgbClr val="CCFFCC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-US" dirty="0">
              <a:solidFill>
                <a:srgbClr val="CCFFCC"/>
              </a:solidFill>
            </a:endParaRP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-US" dirty="0" smtClean="0">
              <a:solidFill>
                <a:srgbClr val="CCFFC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93009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162504"/>
            <a:ext cx="7109899" cy="5322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HTML</a:t>
            </a:r>
            <a:r>
              <a:rPr lang="en-US" dirty="0" smtClean="0"/>
              <a:t> &amp; CSS</a:t>
            </a:r>
            <a:r>
              <a:rPr lang="en" dirty="0" smtClean="0"/>
              <a:t>:</a:t>
            </a:r>
            <a:r>
              <a:rPr lang="en-US" dirty="0" smtClean="0"/>
              <a:t> CodePen Video</a:t>
            </a:r>
            <a:endParaRPr dirty="0"/>
          </a:p>
        </p:txBody>
      </p:sp>
      <p:pic>
        <p:nvPicPr>
          <p:cNvPr id="3" name="codepe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8750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162504"/>
            <a:ext cx="7109899" cy="5322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HTML</a:t>
            </a:r>
            <a:r>
              <a:rPr lang="en-US" dirty="0" smtClean="0"/>
              <a:t> &amp; CSS</a:t>
            </a:r>
            <a:r>
              <a:rPr lang="en" dirty="0" smtClean="0"/>
              <a:t>:</a:t>
            </a:r>
            <a:r>
              <a:rPr lang="en-US" dirty="0" smtClean="0"/>
              <a:t> JS Bin Video</a:t>
            </a:r>
            <a:endParaRPr dirty="0"/>
          </a:p>
        </p:txBody>
      </p:sp>
      <p:pic>
        <p:nvPicPr>
          <p:cNvPr id="2" name="jsbin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32986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HTML: Last Week Review</a:t>
            </a:r>
            <a:endParaRPr dirty="0"/>
          </a:p>
        </p:txBody>
      </p:sp>
      <p:sp>
        <p:nvSpPr>
          <p:cNvPr id="148" name="Google Shape;148;p15"/>
          <p:cNvSpPr txBox="1">
            <a:spLocks noGrp="1"/>
          </p:cNvSpPr>
          <p:nvPr>
            <p:ph type="body" idx="1"/>
          </p:nvPr>
        </p:nvSpPr>
        <p:spPr>
          <a:xfrm>
            <a:off x="1297499" y="1039542"/>
            <a:ext cx="7905768" cy="36323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100" dirty="0" smtClean="0"/>
              <a:t>Paper Prototypes &amp; Wireframes: Keep Working on your paper prototypes and wireframes to absolute perfection so we are NOT designing and coding at the same time!</a:t>
            </a:r>
          </a:p>
          <a:p>
            <a:pPr marL="146050" lvl="0" indent="0" algn="l" rtl="0"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lang="en-US" sz="1100" dirty="0" smtClean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100" b="1" dirty="0" smtClean="0">
                <a:solidFill>
                  <a:srgbClr val="FF6600"/>
                </a:solidFill>
              </a:rPr>
              <a:t>Upload your final paper prototype design AND Sketch wireframes to CANVAS</a:t>
            </a:r>
            <a:r>
              <a:rPr lang="en-US" sz="1100" dirty="0" smtClean="0"/>
              <a:t>: HOME, ABOUT, DISCOGRAPHY. Due today for grading.</a:t>
            </a:r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endParaRPr lang="en-US" sz="1100"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100" dirty="0" smtClean="0"/>
              <a:t>HTML: </a:t>
            </a:r>
            <a:r>
              <a:rPr lang="en" sz="1100" dirty="0" smtClean="0"/>
              <a:t>Hyper </a:t>
            </a:r>
            <a:r>
              <a:rPr lang="en" sz="1100" dirty="0"/>
              <a:t>Text Markup Language</a:t>
            </a:r>
            <a:endParaRPr sz="11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Think of as a </a:t>
            </a:r>
            <a:r>
              <a:rPr lang="en" dirty="0" smtClean="0"/>
              <a:t>Skeleton</a:t>
            </a:r>
            <a:r>
              <a:rPr lang="en-US" dirty="0" smtClean="0"/>
              <a:t> or Body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Holds everything together </a:t>
            </a:r>
            <a:endParaRPr lang="en-US" dirty="0" smtClean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US" sz="1100" dirty="0" smtClean="0"/>
              <a:t>CSS: </a:t>
            </a:r>
            <a:r>
              <a:rPr lang="en" sz="1100" dirty="0" smtClean="0"/>
              <a:t>Cascading </a:t>
            </a:r>
            <a:r>
              <a:rPr lang="en" sz="1100" dirty="0"/>
              <a:t>Style Sheets</a:t>
            </a:r>
            <a:endParaRPr sz="1100"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Think of as Clothes</a:t>
            </a:r>
            <a:endParaRPr dirty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 dirty="0"/>
              <a:t>Styling of website or rather </a:t>
            </a:r>
            <a:r>
              <a:rPr lang="en" b="1" dirty="0"/>
              <a:t>the </a:t>
            </a:r>
            <a:r>
              <a:rPr lang="en" b="1" dirty="0" smtClean="0"/>
              <a:t>presentation</a:t>
            </a:r>
            <a:endParaRPr lang="en-US" b="1" dirty="0" smtClean="0"/>
          </a:p>
          <a:p>
            <a:pPr marL="914400" lvl="1" indent="-298450" algn="l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-US" b="1" dirty="0" smtClean="0"/>
              <a:t>Style classes cascade through every html page to simultaneously change the style of elements.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4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HTML: Tag </a:t>
            </a:r>
            <a:r>
              <a:rPr lang="en-US" dirty="0" smtClean="0"/>
              <a:t> / Element </a:t>
            </a:r>
            <a:r>
              <a:rPr lang="en" dirty="0" smtClean="0"/>
              <a:t>Breakdown</a:t>
            </a:r>
            <a:endParaRPr dirty="0"/>
          </a:p>
        </p:txBody>
      </p:sp>
      <p:pic>
        <p:nvPicPr>
          <p:cNvPr id="311" name="Google Shape;311;p40" descr="Related imag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2613" y="1528450"/>
            <a:ext cx="7998775" cy="295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</TotalTime>
  <Words>805</Words>
  <Application>Microsoft Macintosh PowerPoint</Application>
  <PresentationFormat>On-screen Show (16:9)</PresentationFormat>
  <Paragraphs>180</Paragraphs>
  <Slides>25</Slides>
  <Notes>24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Focus</vt:lpstr>
      <vt:lpstr>Lecture 3: HTML + CSS</vt:lpstr>
      <vt:lpstr>WIREFRAMES: Responsive Layouts</vt:lpstr>
      <vt:lpstr>HTML &amp; CSS: Design and build websites CH 2 – TEXT: http://www.htmlandcssbook.com/code-samples/chapter-02 </vt:lpstr>
      <vt:lpstr>HTML &amp; CSS: Design and build websites CH 3 – LISTS: http://www.htmlandcssbook.com/code-samples/chapter-03 </vt:lpstr>
      <vt:lpstr>HTML &amp; CSS: Online Code Editors  &amp; Validators</vt:lpstr>
      <vt:lpstr>HTML &amp; CSS: CodePen Video</vt:lpstr>
      <vt:lpstr>HTML &amp; CSS: JS Bin Video</vt:lpstr>
      <vt:lpstr>HTML: Last Week Review</vt:lpstr>
      <vt:lpstr>HTML: Tag  / Element Breakdown</vt:lpstr>
      <vt:lpstr>HTML: Experiment with Tags</vt:lpstr>
      <vt:lpstr>HTML: Document</vt:lpstr>
      <vt:lpstr>PowerPoint Presentation</vt:lpstr>
      <vt:lpstr>How the CSS Works</vt:lpstr>
      <vt:lpstr>CSS: What is it?</vt:lpstr>
      <vt:lpstr>CSS </vt:lpstr>
      <vt:lpstr>CSS: External stylesheet: css  /stylesheet.css </vt:lpstr>
      <vt:lpstr>CSS: Inline Styles </vt:lpstr>
      <vt:lpstr>CSS: Cascading Order </vt:lpstr>
      <vt:lpstr>CSS: Full Reference Guide </vt:lpstr>
      <vt:lpstr>CSS Exercices and Examples </vt:lpstr>
      <vt:lpstr>PowerPoint Presentation</vt:lpstr>
      <vt:lpstr>CSS: Full Reference Guide </vt:lpstr>
      <vt:lpstr>CSS: OVERVIEW </vt:lpstr>
      <vt:lpstr>CSS: Navigation Bar </vt:lpstr>
      <vt:lpstr>HTML: Week 3 Homework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Lecture 2: HTML</dc:title>
  <cp:lastModifiedBy>Microsoft Office User</cp:lastModifiedBy>
  <cp:revision>23</cp:revision>
  <dcterms:modified xsi:type="dcterms:W3CDTF">2019-04-04T21:38:25Z</dcterms:modified>
</cp:coreProperties>
</file>